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7" r:id="rId20"/>
    <p:sldId id="278" r:id="rId21"/>
    <p:sldId id="279" r:id="rId22"/>
    <p:sldId id="280" r:id="rId23"/>
    <p:sldId id="281" r:id="rId24"/>
    <p:sldId id="283" r:id="rId25"/>
    <p:sldId id="284" r:id="rId26"/>
    <p:sldId id="286" r:id="rId27"/>
    <p:sldId id="288" r:id="rId28"/>
    <p:sldId id="289" r:id="rId29"/>
    <p:sldId id="290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95"/>
    <p:restoredTop sz="94674"/>
  </p:normalViewPr>
  <p:slideViewPr>
    <p:cSldViewPr snapToGrid="0" snapToObjects="1">
      <p:cViewPr varScale="1">
        <p:scale>
          <a:sx n="88" d="100"/>
          <a:sy n="88" d="100"/>
        </p:scale>
        <p:origin x="19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tiff>
</file>

<file path=ppt/media/image3.tiff>
</file>

<file path=ppt/media/image4.png>
</file>

<file path=ppt/media/image5.tiff>
</file>

<file path=ppt/media/image6.tiff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316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9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934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1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07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0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9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48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67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9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76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8FE4181-5A30-C047-9A64-4BBB96F6F930}" type="datetimeFigureOut">
              <a:rPr lang="en-US" smtClean="0"/>
              <a:t>9/20/19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794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a/ANUi4sX-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A2A57-F8B4-6E49-B0B1-1F255C379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960137"/>
            <a:ext cx="6172200" cy="1463040"/>
          </a:xfrm>
        </p:spPr>
        <p:txBody>
          <a:bodyPr>
            <a:normAutofit/>
          </a:bodyPr>
          <a:lstStyle/>
          <a:p>
            <a:r>
              <a:rPr lang="en-US" dirty="0"/>
              <a:t>Version Control with GIT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0A92F-ECEB-E540-941A-4C766B96BB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Baldassano</a:t>
            </a:r>
          </a:p>
          <a:p>
            <a:r>
              <a:rPr lang="en-US" dirty="0"/>
              <a:t>PSYC GR6130, Fall 2019</a:t>
            </a:r>
          </a:p>
        </p:txBody>
      </p:sp>
    </p:spTree>
    <p:extLst>
      <p:ext uri="{BB962C8B-B14F-4D97-AF65-F5344CB8AC3E}">
        <p14:creationId xmlns:p14="http://schemas.microsoft.com/office/powerpoint/2010/main" val="3665313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D9FE65-6159-BD43-A547-A584F8FA7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248" y="1099685"/>
            <a:ext cx="8185503" cy="465863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8FFA24C-6054-CD4E-9652-66AF5A0D8396}"/>
              </a:ext>
            </a:extLst>
          </p:cNvPr>
          <p:cNvSpPr/>
          <p:nvPr/>
        </p:nvSpPr>
        <p:spPr>
          <a:xfrm>
            <a:off x="2881085" y="6153835"/>
            <a:ext cx="59726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swcarpentry.github.io</a:t>
            </a:r>
            <a:r>
              <a:rPr lang="en-US" dirty="0"/>
              <a:t>/git-novice/04-changes/</a:t>
            </a:r>
            <a:r>
              <a:rPr lang="en-US" dirty="0" err="1"/>
              <a:t>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163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5427A-6C96-C149-B751-E2D9A5778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repositories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3D0B8-5675-F54D-95BC-A1D910DFB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Git works fine with just a local repository of commits, but we usually want to:</a:t>
            </a:r>
          </a:p>
          <a:p>
            <a:pPr lvl="1"/>
            <a:r>
              <a:rPr lang="en-US" sz="2000" dirty="0"/>
              <a:t>Back up our work</a:t>
            </a:r>
          </a:p>
          <a:p>
            <a:pPr lvl="1"/>
            <a:r>
              <a:rPr lang="en-US" sz="2000" dirty="0"/>
              <a:t>Work on multiple computers or collaborate with others</a:t>
            </a:r>
          </a:p>
          <a:p>
            <a:pPr lvl="1"/>
            <a:r>
              <a:rPr lang="en-US" sz="2000" dirty="0"/>
              <a:t>Publicly share our work</a:t>
            </a:r>
          </a:p>
          <a:p>
            <a:r>
              <a:rPr lang="en-US" dirty="0"/>
              <a:t>For this, we can synchronize our local repository to some shared remote repository</a:t>
            </a:r>
          </a:p>
          <a:p>
            <a:pPr lvl="1"/>
            <a:r>
              <a:rPr lang="en-US" sz="2000" dirty="0"/>
              <a:t>We’ll be using GitHub, which is by far the most popular</a:t>
            </a:r>
          </a:p>
          <a:p>
            <a:pPr lvl="1"/>
            <a:r>
              <a:rPr lang="en-US" sz="2000" dirty="0"/>
              <a:t>Could also use other services (e.g. </a:t>
            </a:r>
            <a:r>
              <a:rPr lang="en-US" sz="2000" dirty="0" err="1"/>
              <a:t>BitBucket</a:t>
            </a:r>
            <a:r>
              <a:rPr lang="en-US" sz="2000" dirty="0"/>
              <a:t>) or host your own</a:t>
            </a:r>
          </a:p>
          <a:p>
            <a:r>
              <a:rPr lang="en-US" dirty="0"/>
              <a:t>When viewing someone else’s Git repository online, this is what you are looking at</a:t>
            </a:r>
          </a:p>
        </p:txBody>
      </p:sp>
    </p:spTree>
    <p:extLst>
      <p:ext uri="{BB962C8B-B14F-4D97-AF65-F5344CB8AC3E}">
        <p14:creationId xmlns:p14="http://schemas.microsoft.com/office/powerpoint/2010/main" val="3509258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F1EC7-BF20-6C46-9A7B-D1EC53049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Collaborative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B1E45-490B-824F-9639-CD7F65A16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Get changes anyone has made to the shared remote repository and merge them into your local repository (</a:t>
            </a:r>
            <a:r>
              <a:rPr lang="en-US" i="1" dirty="0"/>
              <a:t>git pull</a:t>
            </a:r>
            <a:r>
              <a:rPr lang="en-US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Make changes to files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Stage some set of files you want to snapshot (</a:t>
            </a:r>
            <a:r>
              <a:rPr lang="en-US" i="1" dirty="0"/>
              <a:t>git add</a:t>
            </a:r>
            <a:r>
              <a:rPr lang="en-US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Commit these changes to your local repository (</a:t>
            </a:r>
            <a:r>
              <a:rPr lang="en-US" i="1" dirty="0"/>
              <a:t>git commit</a:t>
            </a:r>
            <a:r>
              <a:rPr lang="en-US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Upload commit(s) to the remote repository (</a:t>
            </a:r>
            <a:r>
              <a:rPr lang="en-US" i="1" dirty="0"/>
              <a:t>git push</a:t>
            </a:r>
            <a:r>
              <a:rPr lang="en-US" dirty="0"/>
              <a:t>)</a:t>
            </a:r>
          </a:p>
          <a:p>
            <a:pPr lvl="2"/>
            <a:r>
              <a:rPr lang="en-US" sz="2000" dirty="0"/>
              <a:t>Don’t have to do this on every commit – you may want to be snapshotting your work even before you are ready to share it with others by pushing to the remote repository</a:t>
            </a:r>
          </a:p>
        </p:txBody>
      </p:sp>
    </p:spTree>
    <p:extLst>
      <p:ext uri="{BB962C8B-B14F-4D97-AF65-F5344CB8AC3E}">
        <p14:creationId xmlns:p14="http://schemas.microsoft.com/office/powerpoint/2010/main" val="371810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2E22-DD24-C24F-AB62-DE6EA3441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Prior 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653F9-3743-9A49-BBCE-AC677B74A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looking at version history, can use command-line git (</a:t>
            </a:r>
            <a:r>
              <a:rPr lang="en-US" i="1" dirty="0"/>
              <a:t>git diff</a:t>
            </a:r>
            <a:r>
              <a:rPr lang="en-US" dirty="0"/>
              <a:t> and </a:t>
            </a:r>
            <a:r>
              <a:rPr lang="en-US" i="1" dirty="0"/>
              <a:t>git show</a:t>
            </a:r>
            <a:r>
              <a:rPr lang="en-US" dirty="0"/>
              <a:t>) but generally much easier to use GitHub’s web-based interface</a:t>
            </a:r>
          </a:p>
          <a:p>
            <a:r>
              <a:rPr lang="en-US" dirty="0"/>
              <a:t>Every commit has both a text commit message (specified by the user for every </a:t>
            </a:r>
            <a:r>
              <a:rPr lang="en-US" i="1" dirty="0"/>
              <a:t>git commit</a:t>
            </a:r>
            <a:r>
              <a:rPr lang="en-US" dirty="0"/>
              <a:t>) as well as a name (hash)</a:t>
            </a:r>
          </a:p>
        </p:txBody>
      </p:sp>
    </p:spTree>
    <p:extLst>
      <p:ext uri="{BB962C8B-B14F-4D97-AF65-F5344CB8AC3E}">
        <p14:creationId xmlns:p14="http://schemas.microsoft.com/office/powerpoint/2010/main" val="1213615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5A6D87-8681-BA4E-8E12-D77FAA7B7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000"/>
            <a:ext cx="9144000" cy="527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A5B425-FAD9-3C4B-AA99-BED3ECA3DB42}"/>
              </a:ext>
            </a:extLst>
          </p:cNvPr>
          <p:cNvSpPr txBox="1"/>
          <p:nvPr/>
        </p:nvSpPr>
        <p:spPr>
          <a:xfrm>
            <a:off x="7723922" y="1831122"/>
            <a:ext cx="740229" cy="391886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6CD8E9-1362-4E49-98AA-D837A503F109}"/>
              </a:ext>
            </a:extLst>
          </p:cNvPr>
          <p:cNvSpPr txBox="1"/>
          <p:nvPr/>
        </p:nvSpPr>
        <p:spPr>
          <a:xfrm>
            <a:off x="7723921" y="1276386"/>
            <a:ext cx="740229" cy="391886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480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6903DC-A99D-884F-8AC7-04D036653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9019"/>
            <a:ext cx="9144000" cy="37199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408E9B-C529-304F-8FB6-CBB33EA1E53C}"/>
              </a:ext>
            </a:extLst>
          </p:cNvPr>
          <p:cNvSpPr txBox="1"/>
          <p:nvPr/>
        </p:nvSpPr>
        <p:spPr>
          <a:xfrm>
            <a:off x="5425441" y="2044482"/>
            <a:ext cx="1011935" cy="391886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DA8965-4A12-C44E-9C85-E8EE5E9E74DB}"/>
              </a:ext>
            </a:extLst>
          </p:cNvPr>
          <p:cNvSpPr txBox="1"/>
          <p:nvPr/>
        </p:nvSpPr>
        <p:spPr>
          <a:xfrm>
            <a:off x="6534912" y="2044482"/>
            <a:ext cx="2609087" cy="391886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AB897F-9919-4E44-A5E5-0A01A6AE3BC6}"/>
              </a:ext>
            </a:extLst>
          </p:cNvPr>
          <p:cNvSpPr txBox="1"/>
          <p:nvPr/>
        </p:nvSpPr>
        <p:spPr>
          <a:xfrm>
            <a:off x="871729" y="4897095"/>
            <a:ext cx="1091184" cy="391886"/>
          </a:xfrm>
          <a:prstGeom prst="rect">
            <a:avLst/>
          </a:prstGeom>
          <a:noFill/>
          <a:ln w="57150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65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E23D4-99D3-5347-8C33-96F999288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Reverting to prior 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66F21-6C70-3F42-A0A8-5190E762D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can overwrite a file in our working directory with a version of that file from a prior commit, using </a:t>
            </a:r>
            <a:r>
              <a:rPr lang="en-US" i="1" dirty="0"/>
              <a:t>git checkout [HASH] [file]</a:t>
            </a:r>
            <a:endParaRPr lang="en-US" dirty="0"/>
          </a:p>
          <a:p>
            <a:r>
              <a:rPr lang="en-US" dirty="0"/>
              <a:t>We need to specify the (short) hash name of the commit that we want to grab from</a:t>
            </a:r>
          </a:p>
          <a:p>
            <a:r>
              <a:rPr lang="en-US" dirty="0"/>
              <a:t>This allows us to:</a:t>
            </a:r>
          </a:p>
          <a:p>
            <a:pPr lvl="1"/>
            <a:r>
              <a:rPr lang="en-US" sz="2000" dirty="0"/>
              <a:t>Revert unsaved changes to a file, by checking out the most recently committed version</a:t>
            </a:r>
          </a:p>
          <a:p>
            <a:pPr lvl="1"/>
            <a:r>
              <a:rPr lang="en-US" sz="2000" dirty="0"/>
              <a:t>Go back to an older version, by checking out an older commit</a:t>
            </a:r>
          </a:p>
          <a:p>
            <a:pPr lvl="2"/>
            <a:r>
              <a:rPr lang="en-US" sz="2000" dirty="0"/>
              <a:t>If we want to make this the new “current” version, we need to use </a:t>
            </a:r>
            <a:r>
              <a:rPr lang="en-US" sz="2000" i="1" dirty="0"/>
              <a:t>git add </a:t>
            </a:r>
            <a:r>
              <a:rPr lang="en-US" sz="2000" dirty="0"/>
              <a:t>and </a:t>
            </a:r>
            <a:r>
              <a:rPr lang="en-US" sz="2000" i="1" dirty="0"/>
              <a:t>git commit</a:t>
            </a:r>
            <a:r>
              <a:rPr lang="en-US" sz="2000" dirty="0"/>
              <a:t> after checking it out, to make the most recent snapshot be this older version</a:t>
            </a:r>
          </a:p>
        </p:txBody>
      </p:sp>
    </p:spTree>
    <p:extLst>
      <p:ext uri="{BB962C8B-B14F-4D97-AF65-F5344CB8AC3E}">
        <p14:creationId xmlns:p14="http://schemas.microsoft.com/office/powerpoint/2010/main" val="2208883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B33C6-6D20-F94D-81EF-43A791234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Say you and one of your co-authors want to work on the writing the methods section of a paper, but don’t want to bother the other authors with each of your changes until it is in good shape to get comments</a:t>
            </a:r>
          </a:p>
          <a:p>
            <a:r>
              <a:rPr lang="en-US" dirty="0"/>
              <a:t>Git allows you to fork off your work into a separate </a:t>
            </a:r>
            <a:r>
              <a:rPr lang="en-US" i="1" dirty="0"/>
              <a:t>branch</a:t>
            </a:r>
            <a:r>
              <a:rPr lang="en-US" dirty="0"/>
              <a:t>, and then later merge this branch back into the main list of commits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B0BC30-4FEB-974A-B2C6-0532E2206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126" y="4101193"/>
            <a:ext cx="5289994" cy="258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81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HEAD Pointers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B33C6-6D20-F94D-81EF-43A791234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branch in Git is simply a moveable pointer to a commit</a:t>
            </a:r>
          </a:p>
          <a:p>
            <a:r>
              <a:rPr lang="en-US" dirty="0"/>
              <a:t>The </a:t>
            </a:r>
            <a:r>
              <a:rPr lang="en-US" i="1" dirty="0"/>
              <a:t>HEAD</a:t>
            </a:r>
            <a:r>
              <a:rPr lang="en-US" dirty="0"/>
              <a:t> pointer tracks which branch you are currently using, and moves the branch pointer to keep it pointing at the most recent commit along this branch</a:t>
            </a:r>
          </a:p>
          <a:p>
            <a:r>
              <a:rPr lang="en-US" dirty="0"/>
              <a:t>Using </a:t>
            </a:r>
            <a:r>
              <a:rPr lang="en-US" i="1" dirty="0"/>
              <a:t>git checkout [branch]</a:t>
            </a:r>
            <a:r>
              <a:rPr lang="en-US" dirty="0"/>
              <a:t> switches your </a:t>
            </a:r>
            <a:r>
              <a:rPr lang="en-US" i="1" dirty="0"/>
              <a:t>HEAD</a:t>
            </a:r>
            <a:r>
              <a:rPr lang="en-US" dirty="0"/>
              <a:t> pointer to that branch, and changes all the files in your working directory to reflect that commit</a:t>
            </a:r>
          </a:p>
        </p:txBody>
      </p:sp>
    </p:spTree>
    <p:extLst>
      <p:ext uri="{BB962C8B-B14F-4D97-AF65-F5344CB8AC3E}">
        <p14:creationId xmlns:p14="http://schemas.microsoft.com/office/powerpoint/2010/main" val="465462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HEAD Pointers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A6B948-C799-A94D-A383-8F5CAA650CFE}"/>
              </a:ext>
            </a:extLst>
          </p:cNvPr>
          <p:cNvSpPr/>
          <p:nvPr/>
        </p:nvSpPr>
        <p:spPr>
          <a:xfrm>
            <a:off x="2315028" y="6140560"/>
            <a:ext cx="6654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https://git-</a:t>
            </a:r>
            <a:r>
              <a:rPr lang="en-US" dirty="0" err="1"/>
              <a:t>scm.com</a:t>
            </a:r>
            <a:r>
              <a:rPr lang="en-US" dirty="0"/>
              <a:t>/book/</a:t>
            </a:r>
            <a:r>
              <a:rPr lang="en-US" dirty="0" err="1"/>
              <a:t>en</a:t>
            </a:r>
            <a:r>
              <a:rPr lang="en-US" dirty="0"/>
              <a:t>/v2/Git-Branching-Branches-in-a-Nutshell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92771A-7585-0B45-A6F3-BA1817B43E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577"/>
          <a:stretch/>
        </p:blipFill>
        <p:spPr>
          <a:xfrm>
            <a:off x="2031999" y="2633146"/>
            <a:ext cx="5387265" cy="227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86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6C5D875-75A2-064D-9385-41152DE6D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1828" y="148771"/>
            <a:ext cx="4920343" cy="656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048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HEAD Pointers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A6B948-C799-A94D-A383-8F5CAA650CFE}"/>
              </a:ext>
            </a:extLst>
          </p:cNvPr>
          <p:cNvSpPr/>
          <p:nvPr/>
        </p:nvSpPr>
        <p:spPr>
          <a:xfrm>
            <a:off x="2315028" y="6140560"/>
            <a:ext cx="6654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https://git-</a:t>
            </a:r>
            <a:r>
              <a:rPr lang="en-US" dirty="0" err="1"/>
              <a:t>scm.com</a:t>
            </a:r>
            <a:r>
              <a:rPr lang="en-US" dirty="0"/>
              <a:t>/book/</a:t>
            </a:r>
            <a:r>
              <a:rPr lang="en-US" dirty="0" err="1"/>
              <a:t>en</a:t>
            </a:r>
            <a:r>
              <a:rPr lang="en-US" dirty="0"/>
              <a:t>/v2/Git-Branching-Branches-in-a-Nutshell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0CF266-F03C-1844-9BF8-ACA000BF6F49}"/>
              </a:ext>
            </a:extLst>
          </p:cNvPr>
          <p:cNvSpPr/>
          <p:nvPr/>
        </p:nvSpPr>
        <p:spPr>
          <a:xfrm>
            <a:off x="3393201" y="2084832"/>
            <a:ext cx="2666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branch testing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92771A-7585-0B45-A6F3-BA1817B43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9" y="2633146"/>
            <a:ext cx="5387265" cy="313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33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472EA3-6697-2540-85F3-8AB6F1C7D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732" y="2633145"/>
            <a:ext cx="5457532" cy="31380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HEAD Pointers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A6B948-C799-A94D-A383-8F5CAA650CFE}"/>
              </a:ext>
            </a:extLst>
          </p:cNvPr>
          <p:cNvSpPr/>
          <p:nvPr/>
        </p:nvSpPr>
        <p:spPr>
          <a:xfrm>
            <a:off x="2315028" y="6140560"/>
            <a:ext cx="6654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https://git-</a:t>
            </a:r>
            <a:r>
              <a:rPr lang="en-US" dirty="0" err="1"/>
              <a:t>scm.com</a:t>
            </a:r>
            <a:r>
              <a:rPr lang="en-US" dirty="0"/>
              <a:t>/book/</a:t>
            </a:r>
            <a:r>
              <a:rPr lang="en-US" dirty="0" err="1"/>
              <a:t>en</a:t>
            </a:r>
            <a:r>
              <a:rPr lang="en-US" dirty="0"/>
              <a:t>/v2/Git-Branching-Branches-in-a-Nutshell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0CF266-F03C-1844-9BF8-ACA000BF6F49}"/>
              </a:ext>
            </a:extLst>
          </p:cNvPr>
          <p:cNvSpPr/>
          <p:nvPr/>
        </p:nvSpPr>
        <p:spPr>
          <a:xfrm>
            <a:off x="3393201" y="2084832"/>
            <a:ext cx="29418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testing</a:t>
            </a:r>
          </a:p>
        </p:txBody>
      </p:sp>
    </p:spTree>
    <p:extLst>
      <p:ext uri="{BB962C8B-B14F-4D97-AF65-F5344CB8AC3E}">
        <p14:creationId xmlns:p14="http://schemas.microsoft.com/office/powerpoint/2010/main" val="8277374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6F42CC-D1FF-1548-BE30-5E1F97205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24" y="2691956"/>
            <a:ext cx="7127433" cy="29757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HEAD Pointers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A6B948-C799-A94D-A383-8F5CAA650CFE}"/>
              </a:ext>
            </a:extLst>
          </p:cNvPr>
          <p:cNvSpPr/>
          <p:nvPr/>
        </p:nvSpPr>
        <p:spPr>
          <a:xfrm>
            <a:off x="2315028" y="6140560"/>
            <a:ext cx="6654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https://git-</a:t>
            </a:r>
            <a:r>
              <a:rPr lang="en-US" dirty="0" err="1"/>
              <a:t>scm.com</a:t>
            </a:r>
            <a:r>
              <a:rPr lang="en-US" dirty="0"/>
              <a:t>/book/</a:t>
            </a:r>
            <a:r>
              <a:rPr lang="en-US" dirty="0" err="1"/>
              <a:t>en</a:t>
            </a:r>
            <a:r>
              <a:rPr lang="en-US" dirty="0"/>
              <a:t>/v2/Git-Branching-Branches-in-a-Nutshell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0CF266-F03C-1844-9BF8-ACA000BF6F49}"/>
              </a:ext>
            </a:extLst>
          </p:cNvPr>
          <p:cNvSpPr/>
          <p:nvPr/>
        </p:nvSpPr>
        <p:spPr>
          <a:xfrm>
            <a:off x="3790376" y="2084832"/>
            <a:ext cx="1563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</a:t>
            </a:r>
          </a:p>
        </p:txBody>
      </p:sp>
    </p:spTree>
    <p:extLst>
      <p:ext uri="{BB962C8B-B14F-4D97-AF65-F5344CB8AC3E}">
        <p14:creationId xmlns:p14="http://schemas.microsoft.com/office/powerpoint/2010/main" val="20239461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FE3010-564D-4942-8EB1-B1D5881E6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24" y="2699995"/>
            <a:ext cx="7127430" cy="29757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HEAD Pointers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A6B948-C799-A94D-A383-8F5CAA650CFE}"/>
              </a:ext>
            </a:extLst>
          </p:cNvPr>
          <p:cNvSpPr/>
          <p:nvPr/>
        </p:nvSpPr>
        <p:spPr>
          <a:xfrm>
            <a:off x="2315028" y="6140560"/>
            <a:ext cx="6654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https://git-</a:t>
            </a:r>
            <a:r>
              <a:rPr lang="en-US" dirty="0" err="1"/>
              <a:t>scm.com</a:t>
            </a:r>
            <a:r>
              <a:rPr lang="en-US" dirty="0"/>
              <a:t>/book/</a:t>
            </a:r>
            <a:r>
              <a:rPr lang="en-US" dirty="0" err="1"/>
              <a:t>en</a:t>
            </a:r>
            <a:r>
              <a:rPr lang="en-US" dirty="0"/>
              <a:t>/v2/Git-Branching-Branches-in-a-Nutshell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0CF266-F03C-1844-9BF8-ACA000BF6F49}"/>
              </a:ext>
            </a:extLst>
          </p:cNvPr>
          <p:cNvSpPr/>
          <p:nvPr/>
        </p:nvSpPr>
        <p:spPr>
          <a:xfrm>
            <a:off x="3170014" y="2084832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master</a:t>
            </a:r>
          </a:p>
        </p:txBody>
      </p:sp>
    </p:spTree>
    <p:extLst>
      <p:ext uri="{BB962C8B-B14F-4D97-AF65-F5344CB8AC3E}">
        <p14:creationId xmlns:p14="http://schemas.microsoft.com/office/powerpoint/2010/main" val="1133530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Branch and HEAD Pointers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A6B948-C799-A94D-A383-8F5CAA650CFE}"/>
              </a:ext>
            </a:extLst>
          </p:cNvPr>
          <p:cNvSpPr/>
          <p:nvPr/>
        </p:nvSpPr>
        <p:spPr>
          <a:xfrm>
            <a:off x="2315028" y="6140560"/>
            <a:ext cx="6654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https://git-</a:t>
            </a:r>
            <a:r>
              <a:rPr lang="en-US" dirty="0" err="1"/>
              <a:t>scm.com</a:t>
            </a:r>
            <a:r>
              <a:rPr lang="en-US" dirty="0"/>
              <a:t>/book/</a:t>
            </a:r>
            <a:r>
              <a:rPr lang="en-US" dirty="0" err="1"/>
              <a:t>en</a:t>
            </a:r>
            <a:r>
              <a:rPr lang="en-US" dirty="0"/>
              <a:t>/v2/Git-Branching-Branches-in-a-Nutshell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0CF266-F03C-1844-9BF8-ACA000BF6F49}"/>
              </a:ext>
            </a:extLst>
          </p:cNvPr>
          <p:cNvSpPr/>
          <p:nvPr/>
        </p:nvSpPr>
        <p:spPr>
          <a:xfrm>
            <a:off x="3790376" y="2084832"/>
            <a:ext cx="15632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commit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E7AE50-D359-434D-AE2D-EA166AED6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010" y="1803400"/>
            <a:ext cx="7353894" cy="470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6294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70D81-DA89-CC4A-84A7-A5CC77906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 branches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F7EAF-B9D9-D045-BB80-BC9C855E3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 we eventually want to apply the changes in our branch back to the master branch</a:t>
            </a:r>
          </a:p>
          <a:p>
            <a:r>
              <a:rPr lang="en-US" dirty="0"/>
              <a:t>A merge commit has two parents, from two different branches</a:t>
            </a:r>
          </a:p>
        </p:txBody>
      </p:sp>
    </p:spTree>
    <p:extLst>
      <p:ext uri="{BB962C8B-B14F-4D97-AF65-F5344CB8AC3E}">
        <p14:creationId xmlns:p14="http://schemas.microsoft.com/office/powerpoint/2010/main" val="505296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 branches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A6B948-C799-A94D-A383-8F5CAA650CFE}"/>
              </a:ext>
            </a:extLst>
          </p:cNvPr>
          <p:cNvSpPr/>
          <p:nvPr/>
        </p:nvSpPr>
        <p:spPr>
          <a:xfrm>
            <a:off x="1548384" y="6140560"/>
            <a:ext cx="74214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https://git-</a:t>
            </a:r>
            <a:r>
              <a:rPr lang="en-US" dirty="0" err="1"/>
              <a:t>scm.com</a:t>
            </a:r>
            <a:r>
              <a:rPr lang="en-US" dirty="0"/>
              <a:t>/book/</a:t>
            </a:r>
            <a:r>
              <a:rPr lang="en-US" dirty="0" err="1"/>
              <a:t>en</a:t>
            </a:r>
            <a:r>
              <a:rPr lang="en-US" dirty="0"/>
              <a:t>/v2/Git-Branching-Basic-Branching-and-Merging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0CF266-F03C-1844-9BF8-ACA000BF6F49}"/>
              </a:ext>
            </a:extLst>
          </p:cNvPr>
          <p:cNvSpPr/>
          <p:nvPr/>
        </p:nvSpPr>
        <p:spPr>
          <a:xfrm>
            <a:off x="3445730" y="2084832"/>
            <a:ext cx="28039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master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C53A1F-7DCB-8B45-B8C7-34185BCE6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2332363"/>
            <a:ext cx="6742370" cy="32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38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6DC-27FB-2242-BE5D-F978167E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 branches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A6B948-C799-A94D-A383-8F5CAA650CFE}"/>
              </a:ext>
            </a:extLst>
          </p:cNvPr>
          <p:cNvSpPr/>
          <p:nvPr/>
        </p:nvSpPr>
        <p:spPr>
          <a:xfrm>
            <a:off x="1548384" y="6140560"/>
            <a:ext cx="74214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https://git-</a:t>
            </a:r>
            <a:r>
              <a:rPr lang="en-US" dirty="0" err="1"/>
              <a:t>scm.com</a:t>
            </a:r>
            <a:r>
              <a:rPr lang="en-US" dirty="0"/>
              <a:t>/book/</a:t>
            </a:r>
            <a:r>
              <a:rPr lang="en-US" dirty="0" err="1"/>
              <a:t>en</a:t>
            </a:r>
            <a:r>
              <a:rPr lang="en-US" dirty="0"/>
              <a:t>/v2/Git-Branching-Basic-Branching-and-Merging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0CF266-F03C-1844-9BF8-ACA000BF6F49}"/>
              </a:ext>
            </a:extLst>
          </p:cNvPr>
          <p:cNvSpPr/>
          <p:nvPr/>
        </p:nvSpPr>
        <p:spPr>
          <a:xfrm>
            <a:off x="3445730" y="2084832"/>
            <a:ext cx="2252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git merge iss53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D6B04E-53E6-F346-BCB2-AE1A8B285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2437183"/>
            <a:ext cx="7548590" cy="298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013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E4CE3-2180-1440-B679-79BFE5762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Downsides of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845A4-0A57-B241-BA1A-D85C1EF06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Intended only for plain-text files</a:t>
            </a:r>
          </a:p>
          <a:p>
            <a:pPr lvl="1"/>
            <a:r>
              <a:rPr lang="en-US" sz="2000" dirty="0"/>
              <a:t>For non-text but small files, still works ok (just don’t get meaningful difference comparisons)</a:t>
            </a:r>
          </a:p>
          <a:p>
            <a:pPr lvl="1"/>
            <a:r>
              <a:rPr lang="en-US" sz="2000" dirty="0"/>
              <a:t>For large files, things start getting very slow</a:t>
            </a:r>
          </a:p>
          <a:p>
            <a:pPr lvl="2"/>
            <a:r>
              <a:rPr lang="en-US" sz="2000" dirty="0"/>
              <a:t>“Git large file storage” – large files are stored outside the repository, but git maintains a pointer to where the file lives</a:t>
            </a:r>
          </a:p>
          <a:p>
            <a:r>
              <a:rPr lang="en-US" dirty="0"/>
              <a:t>Some Git commands (e.g. </a:t>
            </a:r>
            <a:r>
              <a:rPr lang="en-US" i="1" dirty="0"/>
              <a:t>checkout</a:t>
            </a:r>
            <a:r>
              <a:rPr lang="en-US" dirty="0"/>
              <a:t>) will change files on your hard drive (usually with a warning) – you should be willing to lose anything you haven’t checked in as a commit, Git takes no responsibility!</a:t>
            </a:r>
          </a:p>
        </p:txBody>
      </p:sp>
    </p:spTree>
    <p:extLst>
      <p:ext uri="{BB962C8B-B14F-4D97-AF65-F5344CB8AC3E}">
        <p14:creationId xmlns:p14="http://schemas.microsoft.com/office/powerpoint/2010/main" val="60121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70D21-1967-064D-A251-529AA466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29981-F331-9B45-8F49-5289ED6F6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assignment: </a:t>
            </a:r>
            <a:r>
              <a:rPr lang="en-US" dirty="0">
                <a:hlinkClick r:id="rId2"/>
              </a:rPr>
              <a:t>https://classroom.github.com/a/ANUi4sX-</a:t>
            </a:r>
            <a:endParaRPr lang="en-US" dirty="0"/>
          </a:p>
          <a:p>
            <a:r>
              <a:rPr lang="en-US" dirty="0"/>
              <a:t>Click “Clone or Download” to get repository URL</a:t>
            </a:r>
          </a:p>
          <a:p>
            <a:r>
              <a:rPr lang="en-US" dirty="0"/>
              <a:t>In terminal, type git clone [URL] to get a local copy</a:t>
            </a:r>
          </a:p>
          <a:p>
            <a:r>
              <a:rPr lang="en-US" dirty="0"/>
              <a:t>Start </a:t>
            </a:r>
            <a:r>
              <a:rPr lang="en-US" dirty="0" err="1"/>
              <a:t>Jupyter</a:t>
            </a:r>
            <a:r>
              <a:rPr lang="en-US" dirty="0"/>
              <a:t> Lab through Anaconda Navigator, open </a:t>
            </a:r>
            <a:r>
              <a:rPr lang="en-US" dirty="0" err="1"/>
              <a:t>Exercises</a:t>
            </a:r>
            <a:r>
              <a:rPr lang="en-US" err="1"/>
              <a:t>.</a:t>
            </a:r>
            <a:r>
              <a:rPr lang="en-US"/>
              <a:t>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28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844C-C228-024F-9C79-192B8D35A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627FE-6805-3F47-8E6D-6D9DF7F66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Features for academic research:</a:t>
            </a:r>
          </a:p>
          <a:p>
            <a:pPr lvl="1"/>
            <a:r>
              <a:rPr lang="en-US" sz="2000" dirty="0"/>
              <a:t>Keep track of </a:t>
            </a:r>
            <a:r>
              <a:rPr lang="en-US" sz="2000" i="1" dirty="0"/>
              <a:t>all</a:t>
            </a:r>
            <a:r>
              <a:rPr lang="en-US" sz="2000" dirty="0"/>
              <a:t> versions of your analysis code, allowing you to “get back” to any past state of your code and identify when changes were made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Keep an off-site backup of your work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Easily collaborate with others, and later share your analysis publicly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Track versions of other parts of your project, including manuscripts</a:t>
            </a:r>
          </a:p>
        </p:txBody>
      </p:sp>
    </p:spTree>
    <p:extLst>
      <p:ext uri="{BB962C8B-B14F-4D97-AF65-F5344CB8AC3E}">
        <p14:creationId xmlns:p14="http://schemas.microsoft.com/office/powerpoint/2010/main" val="3535642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18010-73A4-CD49-86C2-CBDC5EF88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4E71D-44B5-2649-87AF-3A480427D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used to be many competing systems of software for version control, but in 2019 one is king: Git</a:t>
            </a:r>
          </a:p>
          <a:p>
            <a:pPr lvl="1"/>
            <a:r>
              <a:rPr lang="en-US" sz="2000" dirty="0"/>
              <a:t>Created by Linus Torvalds, to manage Linux source code</a:t>
            </a:r>
          </a:p>
          <a:p>
            <a:pPr lvl="1"/>
            <a:r>
              <a:rPr lang="en-US" sz="2000" dirty="0"/>
              <a:t>Many different interfaces, but we will focus on the basic command-line version</a:t>
            </a:r>
          </a:p>
          <a:p>
            <a:pPr lvl="1"/>
            <a:r>
              <a:rPr lang="en-US" sz="2000" dirty="0"/>
              <a:t>Notoriously confusing:</a:t>
            </a:r>
          </a:p>
          <a:p>
            <a:pPr lvl="2"/>
            <a:r>
              <a:rPr lang="en-US" sz="2000" dirty="0"/>
              <a:t>Conceptually complicated – we will try to cover this today</a:t>
            </a:r>
          </a:p>
          <a:p>
            <a:pPr lvl="2"/>
            <a:r>
              <a:rPr lang="en-US" sz="2000" dirty="0"/>
              <a:t>Confusing commands and unhelpful error messages – I apologize in advance, this was written by ultra-nerds</a:t>
            </a:r>
          </a:p>
        </p:txBody>
      </p:sp>
    </p:spTree>
    <p:extLst>
      <p:ext uri="{BB962C8B-B14F-4D97-AF65-F5344CB8AC3E}">
        <p14:creationId xmlns:p14="http://schemas.microsoft.com/office/powerpoint/2010/main" val="3537322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32FDDA-AA3B-1E4D-9BE1-5ECA4685C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393700"/>
            <a:ext cx="419100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76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7F0454-FE59-774F-AA1A-11F75901C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999" y="1954202"/>
            <a:ext cx="6474247" cy="457483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313A951-3550-CE43-8C70-A25ABDF45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Man Page Generator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5C5128-F650-9849-8686-11D6487DD6FA}"/>
              </a:ext>
            </a:extLst>
          </p:cNvPr>
          <p:cNvSpPr txBox="1"/>
          <p:nvPr/>
        </p:nvSpPr>
        <p:spPr>
          <a:xfrm>
            <a:off x="4669536" y="215884"/>
            <a:ext cx="4376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https://git-man-page-</a:t>
            </a:r>
            <a:r>
              <a:rPr lang="en-US" dirty="0" err="1"/>
              <a:t>generator.lokaltog.net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92240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736D2-7395-9E49-8562-A0EA95192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Locations in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7E6EA-E64F-DA4E-910F-F510DB8CF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Files live in one (or more) of four locations:</a:t>
            </a:r>
          </a:p>
          <a:p>
            <a:pPr lvl="1"/>
            <a:r>
              <a:rPr lang="en-US" sz="2200" b="1" dirty="0"/>
              <a:t>Working directory</a:t>
            </a:r>
            <a:r>
              <a:rPr lang="en-US" sz="2200" dirty="0"/>
              <a:t>: files on your hard drive (may not even be currently tracked by Git)</a:t>
            </a:r>
          </a:p>
          <a:p>
            <a:pPr lvl="1"/>
            <a:r>
              <a:rPr lang="en-US" sz="2200" b="1" dirty="0"/>
              <a:t>Staging area</a:t>
            </a:r>
            <a:r>
              <a:rPr lang="en-US" sz="2200" dirty="0"/>
              <a:t>: files/changes that we are collecting together to form a single </a:t>
            </a:r>
            <a:r>
              <a:rPr lang="en-US" sz="2200" i="1" dirty="0"/>
              <a:t>commit</a:t>
            </a:r>
            <a:r>
              <a:rPr lang="en-US" sz="2200" dirty="0"/>
              <a:t> (snapshot)</a:t>
            </a:r>
          </a:p>
          <a:p>
            <a:pPr lvl="1"/>
            <a:r>
              <a:rPr lang="en-US" sz="2200" b="1" dirty="0"/>
              <a:t>Local repository</a:t>
            </a:r>
            <a:r>
              <a:rPr lang="en-US" sz="2200" dirty="0"/>
              <a:t>: List of all commits, maintained on our local machine</a:t>
            </a:r>
          </a:p>
          <a:p>
            <a:pPr lvl="1"/>
            <a:r>
              <a:rPr lang="en-US" sz="2200" b="1" dirty="0"/>
              <a:t>Remote repository</a:t>
            </a:r>
            <a:r>
              <a:rPr lang="en-US" sz="2200" dirty="0"/>
              <a:t>: List of all commits, maintained on a remote machine (for us, this will always be GitHub)</a:t>
            </a:r>
          </a:p>
        </p:txBody>
      </p:sp>
    </p:spTree>
    <p:extLst>
      <p:ext uri="{BB962C8B-B14F-4D97-AF65-F5344CB8AC3E}">
        <p14:creationId xmlns:p14="http://schemas.microsoft.com/office/powerpoint/2010/main" val="5228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A0FBEF-B013-474D-8E3A-AC83F2546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85" y="174954"/>
            <a:ext cx="7547429" cy="61810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50965D-C8F1-264C-8105-7C05B2DC6254}"/>
              </a:ext>
            </a:extLst>
          </p:cNvPr>
          <p:cNvSpPr txBox="1"/>
          <p:nvPr/>
        </p:nvSpPr>
        <p:spPr>
          <a:xfrm>
            <a:off x="1062877" y="6313714"/>
            <a:ext cx="8081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greenido.files.wordpress.com</a:t>
            </a:r>
            <a:r>
              <a:rPr lang="en-US" dirty="0"/>
              <a:t>/2013/07/</a:t>
            </a:r>
            <a:r>
              <a:rPr lang="en-US" dirty="0" err="1"/>
              <a:t>git-local-remote.png?w</a:t>
            </a:r>
            <a:r>
              <a:rPr lang="en-US" dirty="0"/>
              <a:t>=696&amp;h=570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4AB0E4-EC68-874C-A9F2-2685F497FB4F}"/>
              </a:ext>
            </a:extLst>
          </p:cNvPr>
          <p:cNvSpPr txBox="1"/>
          <p:nvPr/>
        </p:nvSpPr>
        <p:spPr>
          <a:xfrm>
            <a:off x="6010656" y="4169664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/pull</a:t>
            </a:r>
          </a:p>
        </p:txBody>
      </p:sp>
    </p:spTree>
    <p:extLst>
      <p:ext uri="{BB962C8B-B14F-4D97-AF65-F5344CB8AC3E}">
        <p14:creationId xmlns:p14="http://schemas.microsoft.com/office/powerpoint/2010/main" val="1141858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AE536-1E0C-6F4D-B5AC-CFA0E7FDE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Commits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8F424-5C18-0D4C-AFB4-7CA568119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working with code, it makes more sense to snapshot sets of files together, rather than maintaining a separate version history for each one (since files depend on each other)</a:t>
            </a:r>
          </a:p>
          <a:p>
            <a:r>
              <a:rPr lang="en-US" dirty="0"/>
              <a:t>But we may not want to snapshot every single file we are working on – maybe some are in an awkward in-progress state that would confuse our collaborators</a:t>
            </a:r>
          </a:p>
          <a:p>
            <a:r>
              <a:rPr lang="en-US" dirty="0"/>
              <a:t>So any time we want to create a new commit, we first add (new or existing) files to a staging area, and then commit them as a group into our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279611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{E530D00F-3052-4848-97DE-AC6D6C673EBF}tf10001061</Template>
  <TotalTime>7468</TotalTime>
  <Words>1233</Words>
  <Application>Microsoft Macintosh PowerPoint</Application>
  <PresentationFormat>On-screen Show (4:3)</PresentationFormat>
  <Paragraphs>104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Courier New</vt:lpstr>
      <vt:lpstr>Tw Cen MT</vt:lpstr>
      <vt:lpstr>Tw Cen MT Condensed</vt:lpstr>
      <vt:lpstr>Wingdings 3</vt:lpstr>
      <vt:lpstr>Integral</vt:lpstr>
      <vt:lpstr>Version Control with GIT</vt:lpstr>
      <vt:lpstr>PowerPoint Presentation</vt:lpstr>
      <vt:lpstr>Version Control</vt:lpstr>
      <vt:lpstr>GIT</vt:lpstr>
      <vt:lpstr>PowerPoint Presentation</vt:lpstr>
      <vt:lpstr>Git Man Page Generator</vt:lpstr>
      <vt:lpstr>Locations in GIT</vt:lpstr>
      <vt:lpstr>PowerPoint Presentation</vt:lpstr>
      <vt:lpstr>Git Commits</vt:lpstr>
      <vt:lpstr>PowerPoint Presentation</vt:lpstr>
      <vt:lpstr>Remote repositories</vt:lpstr>
      <vt:lpstr>Typical Collaborative Workflow</vt:lpstr>
      <vt:lpstr>Comparing Prior Versions</vt:lpstr>
      <vt:lpstr>PowerPoint Presentation</vt:lpstr>
      <vt:lpstr>PowerPoint Presentation</vt:lpstr>
      <vt:lpstr>Reverting to prior versions</vt:lpstr>
      <vt:lpstr>Branches</vt:lpstr>
      <vt:lpstr>Branch and HEAD Pointers</vt:lpstr>
      <vt:lpstr>Branch and HEAD Pointers</vt:lpstr>
      <vt:lpstr>Branch and HEAD Pointers</vt:lpstr>
      <vt:lpstr>Branch and HEAD Pointers</vt:lpstr>
      <vt:lpstr>Branch and HEAD Pointers</vt:lpstr>
      <vt:lpstr>Branch and HEAD Pointers</vt:lpstr>
      <vt:lpstr>Branch and HEAD Pointers</vt:lpstr>
      <vt:lpstr>Merging branches</vt:lpstr>
      <vt:lpstr>Merging branches</vt:lpstr>
      <vt:lpstr>Merging branches</vt:lpstr>
      <vt:lpstr>Downsides of Git</vt:lpstr>
      <vt:lpstr>Lab Instructions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Notebooks for python and R </dc:title>
  <dc:creator>Christopher Baldassano</dc:creator>
  <cp:lastModifiedBy>Christopher Baldassano</cp:lastModifiedBy>
  <cp:revision>51</cp:revision>
  <dcterms:created xsi:type="dcterms:W3CDTF">2019-07-11T19:59:44Z</dcterms:created>
  <dcterms:modified xsi:type="dcterms:W3CDTF">2019-09-20T18:45:12Z</dcterms:modified>
</cp:coreProperties>
</file>

<file path=docProps/thumbnail.jpeg>
</file>